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4" r:id="rId4"/>
    <p:sldId id="258" r:id="rId5"/>
    <p:sldId id="259" r:id="rId6"/>
    <p:sldId id="260" r:id="rId7"/>
    <p:sldId id="262" r:id="rId8"/>
    <p:sldId id="261"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5EE63-E853-47C4-AA08-0331F6B59A77}"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29F8B-3E93-4971-B165-0B95A2D63CBA}" type="slidenum">
              <a:rPr lang="en-US" smtClean="0"/>
              <a:t>‹#›</a:t>
            </a:fld>
            <a:endParaRPr lang="en-US"/>
          </a:p>
        </p:txBody>
      </p:sp>
    </p:spTree>
    <p:extLst>
      <p:ext uri="{BB962C8B-B14F-4D97-AF65-F5344CB8AC3E}">
        <p14:creationId xmlns:p14="http://schemas.microsoft.com/office/powerpoint/2010/main" val="188084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29F8B-3E93-4971-B165-0B95A2D63CBA}" type="slidenum">
              <a:rPr lang="en-US" smtClean="0"/>
              <a:t>1</a:t>
            </a:fld>
            <a:endParaRPr lang="en-US"/>
          </a:p>
        </p:txBody>
      </p:sp>
    </p:spTree>
    <p:extLst>
      <p:ext uri="{BB962C8B-B14F-4D97-AF65-F5344CB8AC3E}">
        <p14:creationId xmlns:p14="http://schemas.microsoft.com/office/powerpoint/2010/main" val="279709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718FC2-36F7-4D2F-A4BF-86BE1C6C345E}" type="datetime1">
              <a:rPr lang="en-US" smtClean="0"/>
              <a:t>10/31/2013</a:t>
            </a:fld>
            <a:endParaRPr lang="en-US"/>
          </a:p>
        </p:txBody>
      </p:sp>
      <p:sp>
        <p:nvSpPr>
          <p:cNvPr id="5" name="Footer Placeholder 4"/>
          <p:cNvSpPr>
            <a:spLocks noGrp="1"/>
          </p:cNvSpPr>
          <p:nvPr>
            <p:ph type="ftr" sz="quarter" idx="11"/>
          </p:nvPr>
        </p:nvSpPr>
        <p:spPr/>
        <p:txBody>
          <a:bodyPr/>
          <a:lstStyle/>
          <a:p>
            <a:r>
              <a:rPr lang="en-US" smtClean="0"/>
              <a:t>Winterton, 2013</a:t>
            </a:r>
            <a:endParaRPr lang="en-US"/>
          </a:p>
        </p:txBody>
      </p:sp>
      <p:sp>
        <p:nvSpPr>
          <p:cNvPr id="6" name="Slide Number Placeholder 5"/>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896E2-7F28-4A21-A111-824F88746510}" type="datetime1">
              <a:rPr lang="en-US" smtClean="0"/>
              <a:t>10/31/2013</a:t>
            </a:fld>
            <a:endParaRPr lang="en-US"/>
          </a:p>
        </p:txBody>
      </p:sp>
      <p:sp>
        <p:nvSpPr>
          <p:cNvPr id="5" name="Footer Placeholder 4"/>
          <p:cNvSpPr>
            <a:spLocks noGrp="1"/>
          </p:cNvSpPr>
          <p:nvPr>
            <p:ph type="ftr" sz="quarter" idx="11"/>
          </p:nvPr>
        </p:nvSpPr>
        <p:spPr/>
        <p:txBody>
          <a:bodyPr/>
          <a:lstStyle/>
          <a:p>
            <a:r>
              <a:rPr lang="en-US" smtClean="0"/>
              <a:t>Winterton, 2013</a:t>
            </a:r>
            <a:endParaRPr lang="en-US"/>
          </a:p>
        </p:txBody>
      </p:sp>
      <p:sp>
        <p:nvSpPr>
          <p:cNvPr id="6" name="Slide Number Placeholder 5"/>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A9B55-EFC2-4F3B-BA55-86D50BE0C95A}" type="datetime1">
              <a:rPr lang="en-US" smtClean="0"/>
              <a:t>10/31/2013</a:t>
            </a:fld>
            <a:endParaRPr lang="en-US"/>
          </a:p>
        </p:txBody>
      </p:sp>
      <p:sp>
        <p:nvSpPr>
          <p:cNvPr id="5" name="Footer Placeholder 4"/>
          <p:cNvSpPr>
            <a:spLocks noGrp="1"/>
          </p:cNvSpPr>
          <p:nvPr>
            <p:ph type="ftr" sz="quarter" idx="11"/>
          </p:nvPr>
        </p:nvSpPr>
        <p:spPr/>
        <p:txBody>
          <a:bodyPr/>
          <a:lstStyle/>
          <a:p>
            <a:r>
              <a:rPr lang="en-US" smtClean="0"/>
              <a:t>Winterton, 2013</a:t>
            </a:r>
            <a:endParaRPr lang="en-US"/>
          </a:p>
        </p:txBody>
      </p:sp>
      <p:sp>
        <p:nvSpPr>
          <p:cNvPr id="6" name="Slide Number Placeholder 5"/>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DB6A5-8821-4274-AB04-6870D8FF2615}" type="datetime1">
              <a:rPr lang="en-US" smtClean="0"/>
              <a:t>10/31/2013</a:t>
            </a:fld>
            <a:endParaRPr lang="en-US"/>
          </a:p>
        </p:txBody>
      </p:sp>
      <p:sp>
        <p:nvSpPr>
          <p:cNvPr id="5" name="Footer Placeholder 4"/>
          <p:cNvSpPr>
            <a:spLocks noGrp="1"/>
          </p:cNvSpPr>
          <p:nvPr>
            <p:ph type="ftr" sz="quarter" idx="11"/>
          </p:nvPr>
        </p:nvSpPr>
        <p:spPr/>
        <p:txBody>
          <a:bodyPr/>
          <a:lstStyle/>
          <a:p>
            <a:r>
              <a:rPr lang="en-US" smtClean="0"/>
              <a:t>Winterton, 2013</a:t>
            </a:r>
            <a:endParaRPr lang="en-US"/>
          </a:p>
        </p:txBody>
      </p:sp>
      <p:sp>
        <p:nvSpPr>
          <p:cNvPr id="6" name="Slide Number Placeholder 5"/>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0E4F9-0D4A-4F80-8400-C873F930E604}" type="datetime1">
              <a:rPr lang="en-US" smtClean="0"/>
              <a:t>10/31/2013</a:t>
            </a:fld>
            <a:endParaRPr lang="en-US"/>
          </a:p>
        </p:txBody>
      </p:sp>
      <p:sp>
        <p:nvSpPr>
          <p:cNvPr id="5" name="Footer Placeholder 4"/>
          <p:cNvSpPr>
            <a:spLocks noGrp="1"/>
          </p:cNvSpPr>
          <p:nvPr>
            <p:ph type="ftr" sz="quarter" idx="11"/>
          </p:nvPr>
        </p:nvSpPr>
        <p:spPr/>
        <p:txBody>
          <a:bodyPr/>
          <a:lstStyle/>
          <a:p>
            <a:r>
              <a:rPr lang="en-US" smtClean="0"/>
              <a:t>Winterton, 2013</a:t>
            </a:r>
            <a:endParaRPr lang="en-US"/>
          </a:p>
        </p:txBody>
      </p:sp>
      <p:sp>
        <p:nvSpPr>
          <p:cNvPr id="6" name="Slide Number Placeholder 5"/>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1A62D2-7376-458B-9B0A-132274AB5941}" type="datetime1">
              <a:rPr lang="en-US" smtClean="0"/>
              <a:t>10/31/2013</a:t>
            </a:fld>
            <a:endParaRPr lang="en-US"/>
          </a:p>
        </p:txBody>
      </p:sp>
      <p:sp>
        <p:nvSpPr>
          <p:cNvPr id="6" name="Footer Placeholder 5"/>
          <p:cNvSpPr>
            <a:spLocks noGrp="1"/>
          </p:cNvSpPr>
          <p:nvPr>
            <p:ph type="ftr" sz="quarter" idx="11"/>
          </p:nvPr>
        </p:nvSpPr>
        <p:spPr/>
        <p:txBody>
          <a:bodyPr/>
          <a:lstStyle/>
          <a:p>
            <a:r>
              <a:rPr lang="en-US" smtClean="0"/>
              <a:t>Winterton, 2013</a:t>
            </a:r>
            <a:endParaRPr lang="en-US"/>
          </a:p>
        </p:txBody>
      </p:sp>
      <p:sp>
        <p:nvSpPr>
          <p:cNvPr id="7" name="Slide Number Placeholder 6"/>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AA75A4-21EA-4BC2-9136-DC02E0E51E8C}" type="datetime1">
              <a:rPr lang="en-US" smtClean="0"/>
              <a:t>10/31/2013</a:t>
            </a:fld>
            <a:endParaRPr lang="en-US"/>
          </a:p>
        </p:txBody>
      </p:sp>
      <p:sp>
        <p:nvSpPr>
          <p:cNvPr id="8" name="Footer Placeholder 7"/>
          <p:cNvSpPr>
            <a:spLocks noGrp="1"/>
          </p:cNvSpPr>
          <p:nvPr>
            <p:ph type="ftr" sz="quarter" idx="11"/>
          </p:nvPr>
        </p:nvSpPr>
        <p:spPr/>
        <p:txBody>
          <a:bodyPr/>
          <a:lstStyle/>
          <a:p>
            <a:r>
              <a:rPr lang="en-US" smtClean="0"/>
              <a:t>Winterton, 2013</a:t>
            </a:r>
            <a:endParaRPr lang="en-US"/>
          </a:p>
        </p:txBody>
      </p:sp>
      <p:sp>
        <p:nvSpPr>
          <p:cNvPr id="9" name="Slide Number Placeholder 8"/>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A67E3-DFBC-49CA-B90F-F8F7E0E2257E}" type="datetime1">
              <a:rPr lang="en-US" smtClean="0"/>
              <a:t>10/31/2013</a:t>
            </a:fld>
            <a:endParaRPr lang="en-US"/>
          </a:p>
        </p:txBody>
      </p:sp>
      <p:sp>
        <p:nvSpPr>
          <p:cNvPr id="4" name="Footer Placeholder 3"/>
          <p:cNvSpPr>
            <a:spLocks noGrp="1"/>
          </p:cNvSpPr>
          <p:nvPr>
            <p:ph type="ftr" sz="quarter" idx="11"/>
          </p:nvPr>
        </p:nvSpPr>
        <p:spPr/>
        <p:txBody>
          <a:bodyPr/>
          <a:lstStyle/>
          <a:p>
            <a:r>
              <a:rPr lang="en-US" smtClean="0"/>
              <a:t>Winterton, 2013</a:t>
            </a:r>
            <a:endParaRPr lang="en-US"/>
          </a:p>
        </p:txBody>
      </p:sp>
      <p:sp>
        <p:nvSpPr>
          <p:cNvPr id="5" name="Slide Number Placeholder 4"/>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C539C-1E7C-4289-B2E3-598A2A56D61B}" type="datetime1">
              <a:rPr lang="en-US" smtClean="0"/>
              <a:t>10/31/2013</a:t>
            </a:fld>
            <a:endParaRPr lang="en-US"/>
          </a:p>
        </p:txBody>
      </p:sp>
      <p:sp>
        <p:nvSpPr>
          <p:cNvPr id="3" name="Footer Placeholder 2"/>
          <p:cNvSpPr>
            <a:spLocks noGrp="1"/>
          </p:cNvSpPr>
          <p:nvPr>
            <p:ph type="ftr" sz="quarter" idx="11"/>
          </p:nvPr>
        </p:nvSpPr>
        <p:spPr/>
        <p:txBody>
          <a:bodyPr/>
          <a:lstStyle/>
          <a:p>
            <a:r>
              <a:rPr lang="en-US" smtClean="0"/>
              <a:t>Winterton, 2013</a:t>
            </a:r>
            <a:endParaRPr lang="en-US"/>
          </a:p>
        </p:txBody>
      </p:sp>
      <p:sp>
        <p:nvSpPr>
          <p:cNvPr id="4" name="Slide Number Placeholder 3"/>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3E47F-E60C-46A7-B475-3A8E89CFA2F0}" type="datetime1">
              <a:rPr lang="en-US" smtClean="0"/>
              <a:t>10/31/2013</a:t>
            </a:fld>
            <a:endParaRPr lang="en-US"/>
          </a:p>
        </p:txBody>
      </p:sp>
      <p:sp>
        <p:nvSpPr>
          <p:cNvPr id="6" name="Footer Placeholder 5"/>
          <p:cNvSpPr>
            <a:spLocks noGrp="1"/>
          </p:cNvSpPr>
          <p:nvPr>
            <p:ph type="ftr" sz="quarter" idx="11"/>
          </p:nvPr>
        </p:nvSpPr>
        <p:spPr/>
        <p:txBody>
          <a:bodyPr/>
          <a:lstStyle/>
          <a:p>
            <a:r>
              <a:rPr lang="en-US" smtClean="0"/>
              <a:t>Winterton, 2013</a:t>
            </a:r>
            <a:endParaRPr lang="en-US"/>
          </a:p>
        </p:txBody>
      </p:sp>
      <p:sp>
        <p:nvSpPr>
          <p:cNvPr id="7" name="Slide Number Placeholder 6"/>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04B32-3DCE-4A9C-B2FC-AB15885BC23A}" type="datetime1">
              <a:rPr lang="en-US" smtClean="0"/>
              <a:t>10/31/2013</a:t>
            </a:fld>
            <a:endParaRPr lang="en-US"/>
          </a:p>
        </p:txBody>
      </p:sp>
      <p:sp>
        <p:nvSpPr>
          <p:cNvPr id="6" name="Footer Placeholder 5"/>
          <p:cNvSpPr>
            <a:spLocks noGrp="1"/>
          </p:cNvSpPr>
          <p:nvPr>
            <p:ph type="ftr" sz="quarter" idx="11"/>
          </p:nvPr>
        </p:nvSpPr>
        <p:spPr/>
        <p:txBody>
          <a:bodyPr/>
          <a:lstStyle/>
          <a:p>
            <a:r>
              <a:rPr lang="en-US" smtClean="0"/>
              <a:t>Winterton, 2013</a:t>
            </a:r>
            <a:endParaRPr lang="en-US"/>
          </a:p>
        </p:txBody>
      </p:sp>
      <p:sp>
        <p:nvSpPr>
          <p:cNvPr id="7" name="Slide Number Placeholder 6"/>
          <p:cNvSpPr>
            <a:spLocks noGrp="1"/>
          </p:cNvSpPr>
          <p:nvPr>
            <p:ph type="sldNum" sz="quarter" idx="12"/>
          </p:nvPr>
        </p:nvSpPr>
        <p:spPr/>
        <p:txBody>
          <a:bodyPr/>
          <a:lstStyle/>
          <a:p>
            <a:fld id="{1A737B5E-1784-4FB3-BE4F-D3077816F4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A6661-ECF7-4AC1-8FD8-4F08BB9CC1B1}" type="datetime1">
              <a:rPr lang="en-US" smtClean="0"/>
              <a:t>10/31/2013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Winterton,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37B5E-1784-4FB3-BE4F-D3077816F4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…Meanwhile, In the Americas</a:t>
            </a:r>
            <a:endParaRPr lang="en-US" dirty="0"/>
          </a:p>
        </p:txBody>
      </p:sp>
      <p:sp>
        <p:nvSpPr>
          <p:cNvPr id="3" name="Subtitle 2"/>
          <p:cNvSpPr>
            <a:spLocks noGrp="1"/>
          </p:cNvSpPr>
          <p:nvPr>
            <p:ph type="subTitle" idx="1"/>
          </p:nvPr>
        </p:nvSpPr>
        <p:spPr/>
        <p:txBody>
          <a:bodyPr/>
          <a:lstStyle/>
          <a:p>
            <a:r>
              <a:rPr lang="en-US" dirty="0" smtClean="0"/>
              <a:t>Who will survive first contact?</a:t>
            </a:r>
          </a:p>
          <a:p>
            <a:r>
              <a:rPr lang="en-US" dirty="0"/>
              <a:t>(</a:t>
            </a:r>
            <a:r>
              <a:rPr lang="en-US" dirty="0" smtClean="0"/>
              <a:t>Which group is better able to stand against the Europeans?)</a:t>
            </a:r>
            <a:endParaRPr lang="en-US" dirty="0"/>
          </a:p>
        </p:txBody>
      </p:sp>
      <p:sp>
        <p:nvSpPr>
          <p:cNvPr id="5" name="Footer Placeholder 4"/>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Aztec Empire</a:t>
            </a:r>
            <a:endParaRPr lang="en-US" dirty="0"/>
          </a:p>
        </p:txBody>
      </p:sp>
      <p:sp>
        <p:nvSpPr>
          <p:cNvPr id="3" name="Footer Placeholder 2"/>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in Mexico</a:t>
            </a:r>
            <a:endParaRPr lang="en-US" dirty="0"/>
          </a:p>
        </p:txBody>
      </p:sp>
      <p:pic>
        <p:nvPicPr>
          <p:cNvPr id="4" name="Picture 4" descr="http://irtfcleveland.org/geo/map.gif"/>
          <p:cNvPicPr>
            <a:picLocks noChangeAspect="1" noChangeArrowheads="1"/>
          </p:cNvPicPr>
          <p:nvPr/>
        </p:nvPicPr>
        <p:blipFill>
          <a:blip r:embed="rId2" cstate="print"/>
          <a:srcRect/>
          <a:stretch>
            <a:fillRect/>
          </a:stretch>
        </p:blipFill>
        <p:spPr bwMode="auto">
          <a:xfrm>
            <a:off x="381000" y="1295400"/>
            <a:ext cx="4610100" cy="3533776"/>
          </a:xfrm>
          <a:prstGeom prst="rect">
            <a:avLst/>
          </a:prstGeom>
          <a:noFill/>
        </p:spPr>
      </p:pic>
      <p:pic>
        <p:nvPicPr>
          <p:cNvPr id="21506" name="Picture 2" descr="http://meyerisland.wikispaces.com/file/view/AztecMayaMap2.jpg/31943155/612x444/AztecMayaMap2.jpg"/>
          <p:cNvPicPr>
            <a:picLocks noChangeAspect="1" noChangeArrowheads="1"/>
          </p:cNvPicPr>
          <p:nvPr/>
        </p:nvPicPr>
        <p:blipFill>
          <a:blip r:embed="rId3" cstate="print"/>
          <a:srcRect/>
          <a:stretch>
            <a:fillRect/>
          </a:stretch>
        </p:blipFill>
        <p:spPr bwMode="auto">
          <a:xfrm>
            <a:off x="4343400" y="3810000"/>
            <a:ext cx="4495800" cy="2825486"/>
          </a:xfrm>
          <a:prstGeom prst="rect">
            <a:avLst/>
          </a:prstGeom>
          <a:noFill/>
        </p:spPr>
      </p:pic>
      <p:sp>
        <p:nvSpPr>
          <p:cNvPr id="5" name="Rectangle 4"/>
          <p:cNvSpPr/>
          <p:nvPr/>
        </p:nvSpPr>
        <p:spPr>
          <a:xfrm>
            <a:off x="1371600" y="2514600"/>
            <a:ext cx="914400" cy="685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371600" y="3200400"/>
            <a:ext cx="2971800" cy="3429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0" y="2514600"/>
            <a:ext cx="6553200" cy="1295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05400" y="1534180"/>
            <a:ext cx="3622210" cy="523220"/>
          </a:xfrm>
          <a:prstGeom prst="rect">
            <a:avLst/>
          </a:prstGeom>
          <a:noFill/>
        </p:spPr>
        <p:txBody>
          <a:bodyPr wrap="none" rtlCol="0">
            <a:spAutoFit/>
          </a:bodyPr>
          <a:lstStyle/>
          <a:p>
            <a:r>
              <a:rPr lang="en-US" sz="2800" b="1" u="sng" dirty="0" smtClean="0"/>
              <a:t>Location</a:t>
            </a:r>
            <a:r>
              <a:rPr lang="en-US" sz="2800" dirty="0" smtClean="0"/>
              <a:t>: Mexico Valley</a:t>
            </a:r>
            <a:endParaRPr lang="en-US" sz="2800" dirty="0"/>
          </a:p>
        </p:txBody>
      </p:sp>
      <p:sp>
        <p:nvSpPr>
          <p:cNvPr id="3" name="Footer Placeholder 2"/>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in Mexico</a:t>
            </a:r>
            <a:endParaRPr lang="en-US" dirty="0"/>
          </a:p>
        </p:txBody>
      </p:sp>
      <p:sp>
        <p:nvSpPr>
          <p:cNvPr id="3" name="TextBox 2"/>
          <p:cNvSpPr txBox="1"/>
          <p:nvPr/>
        </p:nvSpPr>
        <p:spPr>
          <a:xfrm>
            <a:off x="228600" y="1295400"/>
            <a:ext cx="8534400" cy="1815882"/>
          </a:xfrm>
          <a:prstGeom prst="rect">
            <a:avLst/>
          </a:prstGeom>
          <a:noFill/>
        </p:spPr>
        <p:txBody>
          <a:bodyPr wrap="square" rtlCol="0">
            <a:spAutoFit/>
          </a:bodyPr>
          <a:lstStyle/>
          <a:p>
            <a:r>
              <a:rPr lang="en-US" sz="2800" b="1" u="sng" dirty="0" smtClean="0"/>
              <a:t>Government</a:t>
            </a:r>
            <a:r>
              <a:rPr lang="en-US" sz="2800" dirty="0" smtClean="0"/>
              <a:t>: The center of the Aztec Empire is the city Tenochtitlan (built on a marsh in Lake </a:t>
            </a:r>
            <a:r>
              <a:rPr lang="en-US" sz="2800" dirty="0" err="1" smtClean="0"/>
              <a:t>Texcoco</a:t>
            </a:r>
            <a:r>
              <a:rPr lang="en-US" sz="2800" dirty="0" smtClean="0"/>
              <a:t>).  All other cities in the Aztec Empire answered to and paid tribute to this city. Cities</a:t>
            </a:r>
            <a:endParaRPr lang="en-US" sz="2800" dirty="0"/>
          </a:p>
        </p:txBody>
      </p:sp>
      <p:pic>
        <p:nvPicPr>
          <p:cNvPr id="24578" name="Picture 2" descr="http://www.latinamericanstudies.org/aztecs/aztecs21.gif"/>
          <p:cNvPicPr>
            <a:picLocks noChangeAspect="1" noChangeArrowheads="1"/>
          </p:cNvPicPr>
          <p:nvPr/>
        </p:nvPicPr>
        <p:blipFill>
          <a:blip r:embed="rId2" cstate="print"/>
          <a:srcRect/>
          <a:stretch>
            <a:fillRect/>
          </a:stretch>
        </p:blipFill>
        <p:spPr bwMode="auto">
          <a:xfrm>
            <a:off x="2492105" y="2819400"/>
            <a:ext cx="6499495" cy="3427504"/>
          </a:xfrm>
          <a:prstGeom prst="rect">
            <a:avLst/>
          </a:prstGeom>
          <a:noFill/>
        </p:spPr>
      </p:pic>
      <p:sp>
        <p:nvSpPr>
          <p:cNvPr id="5" name="TextBox 4"/>
          <p:cNvSpPr txBox="1"/>
          <p:nvPr/>
        </p:nvSpPr>
        <p:spPr>
          <a:xfrm>
            <a:off x="228600" y="2971800"/>
            <a:ext cx="2209800" cy="3108543"/>
          </a:xfrm>
          <a:prstGeom prst="rect">
            <a:avLst/>
          </a:prstGeom>
          <a:noFill/>
        </p:spPr>
        <p:txBody>
          <a:bodyPr wrap="square" rtlCol="0">
            <a:spAutoFit/>
          </a:bodyPr>
          <a:lstStyle/>
          <a:p>
            <a:r>
              <a:rPr lang="en-US" sz="2800" dirty="0" smtClean="0"/>
              <a:t> refused to stay in line were threatened with military </a:t>
            </a:r>
            <a:br>
              <a:rPr lang="en-US" sz="2800" dirty="0" smtClean="0"/>
            </a:br>
            <a:r>
              <a:rPr lang="en-US" sz="2800" dirty="0" smtClean="0"/>
              <a:t>force.</a:t>
            </a:r>
          </a:p>
          <a:p>
            <a:endParaRPr lang="en-US" sz="2800" dirty="0"/>
          </a:p>
        </p:txBody>
      </p:sp>
      <p:sp>
        <p:nvSpPr>
          <p:cNvPr id="4" name="Footer Placeholder 3"/>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in Mexico</a:t>
            </a:r>
            <a:endParaRPr lang="en-US" dirty="0"/>
          </a:p>
        </p:txBody>
      </p:sp>
      <p:sp>
        <p:nvSpPr>
          <p:cNvPr id="3" name="TextBox 2"/>
          <p:cNvSpPr txBox="1"/>
          <p:nvPr/>
        </p:nvSpPr>
        <p:spPr>
          <a:xfrm>
            <a:off x="4191000" y="1354753"/>
            <a:ext cx="4419600" cy="4893647"/>
          </a:xfrm>
          <a:prstGeom prst="rect">
            <a:avLst/>
          </a:prstGeom>
          <a:noFill/>
        </p:spPr>
        <p:txBody>
          <a:bodyPr wrap="square" rtlCol="0">
            <a:spAutoFit/>
          </a:bodyPr>
          <a:lstStyle/>
          <a:p>
            <a:r>
              <a:rPr lang="en-US" sz="2400" b="1" u="sng" dirty="0" smtClean="0"/>
              <a:t>Religion</a:t>
            </a:r>
            <a:r>
              <a:rPr lang="en-US" sz="2400" dirty="0" smtClean="0"/>
              <a:t>:  Aztec also believed in many Gods (they are </a:t>
            </a:r>
            <a:r>
              <a:rPr lang="en-US" sz="2400" b="1" i="1" dirty="0" smtClean="0"/>
              <a:t>polytheists</a:t>
            </a:r>
            <a:r>
              <a:rPr lang="en-US" sz="2400" dirty="0" smtClean="0"/>
              <a:t>) and they also had human sacrifices to keep the Gods happy.  For example, feeding the sun god blood would make sure the sun came up every morning.  For Aztecs, they way they died determined where they went after death.  The Aztecs were waiting for the return of one of their Gods – Quetzalcoatl – when the Europeans arrived.</a:t>
            </a:r>
            <a:endParaRPr lang="en-US" sz="2400" dirty="0"/>
          </a:p>
        </p:txBody>
      </p:sp>
      <p:pic>
        <p:nvPicPr>
          <p:cNvPr id="25602" name="Picture 2" descr="http://archaeology.asu.edu/tm/Media/fig38Bz.jpg"/>
          <p:cNvPicPr>
            <a:picLocks noChangeAspect="1" noChangeArrowheads="1"/>
          </p:cNvPicPr>
          <p:nvPr/>
        </p:nvPicPr>
        <p:blipFill>
          <a:blip r:embed="rId2" cstate="print"/>
          <a:srcRect/>
          <a:stretch>
            <a:fillRect/>
          </a:stretch>
        </p:blipFill>
        <p:spPr bwMode="auto">
          <a:xfrm>
            <a:off x="304800" y="1352550"/>
            <a:ext cx="3442159" cy="4895850"/>
          </a:xfrm>
          <a:prstGeom prst="rect">
            <a:avLst/>
          </a:prstGeom>
          <a:noFill/>
        </p:spPr>
      </p:pic>
      <p:sp>
        <p:nvSpPr>
          <p:cNvPr id="4" name="Footer Placeholder 3"/>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in Mexico</a:t>
            </a:r>
            <a:endParaRPr lang="en-US" dirty="0"/>
          </a:p>
        </p:txBody>
      </p:sp>
      <p:sp>
        <p:nvSpPr>
          <p:cNvPr id="3" name="TextBox 2"/>
          <p:cNvSpPr txBox="1"/>
          <p:nvPr/>
        </p:nvSpPr>
        <p:spPr>
          <a:xfrm>
            <a:off x="228599" y="1841480"/>
            <a:ext cx="4495801" cy="3416320"/>
          </a:xfrm>
          <a:prstGeom prst="rect">
            <a:avLst/>
          </a:prstGeom>
          <a:noFill/>
        </p:spPr>
        <p:txBody>
          <a:bodyPr wrap="square" rtlCol="0">
            <a:spAutoFit/>
          </a:bodyPr>
          <a:lstStyle/>
          <a:p>
            <a:r>
              <a:rPr lang="en-US" sz="2400" b="1" u="sng" dirty="0" smtClean="0"/>
              <a:t>Science</a:t>
            </a:r>
            <a:r>
              <a:rPr lang="en-US" sz="2400" dirty="0" smtClean="0"/>
              <a:t>: The Aztec were also advanced in astronomy and math.  However, they are better known for their advancements in medicine.  In fact, the Aztec had the best medicine of all the Native American cultures at the time.  Their medicine was based on herbal remedies.</a:t>
            </a:r>
            <a:endParaRPr lang="en-US" sz="2400" dirty="0"/>
          </a:p>
        </p:txBody>
      </p:sp>
      <p:pic>
        <p:nvPicPr>
          <p:cNvPr id="26626" name="Picture 2" descr="http://preview.turbosquid.com/Preview/Content_2009_09_14__10_42_33/Az2Hero1b.jpgf4226f23-6235-4153-9b80-6301573fca05Larger.jpg"/>
          <p:cNvPicPr>
            <a:picLocks noChangeAspect="1" noChangeArrowheads="1"/>
          </p:cNvPicPr>
          <p:nvPr/>
        </p:nvPicPr>
        <p:blipFill>
          <a:blip r:embed="rId2" cstate="print"/>
          <a:srcRect/>
          <a:stretch>
            <a:fillRect/>
          </a:stretch>
        </p:blipFill>
        <p:spPr bwMode="auto">
          <a:xfrm>
            <a:off x="4800600" y="1600200"/>
            <a:ext cx="4114800" cy="4114800"/>
          </a:xfrm>
          <a:prstGeom prst="rect">
            <a:avLst/>
          </a:prstGeom>
          <a:noFill/>
        </p:spPr>
      </p:pic>
      <p:sp>
        <p:nvSpPr>
          <p:cNvPr id="4" name="Footer Placeholder 3"/>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in Mexico</a:t>
            </a:r>
            <a:endParaRPr lang="en-US" dirty="0"/>
          </a:p>
        </p:txBody>
      </p:sp>
      <p:sp>
        <p:nvSpPr>
          <p:cNvPr id="3" name="TextBox 2"/>
          <p:cNvSpPr txBox="1"/>
          <p:nvPr/>
        </p:nvSpPr>
        <p:spPr>
          <a:xfrm>
            <a:off x="457200" y="1121182"/>
            <a:ext cx="8077200" cy="2631490"/>
          </a:xfrm>
          <a:prstGeom prst="rect">
            <a:avLst/>
          </a:prstGeom>
          <a:noFill/>
        </p:spPr>
        <p:txBody>
          <a:bodyPr wrap="square" rtlCol="0">
            <a:spAutoFit/>
          </a:bodyPr>
          <a:lstStyle/>
          <a:p>
            <a:r>
              <a:rPr lang="en-US" sz="2200" dirty="0" smtClean="0"/>
              <a:t>Much of the Aztec economy was based on tribute paid by other cities (of the Aztec and non-Aztec they conquered) to Tenochtitlan.  When those paying tribute tried to rebel, the Aztec sent in their army to bring them back in line.  Most of the army was made of common people – non-professional soldiers.  </a:t>
            </a:r>
          </a:p>
          <a:p>
            <a:endParaRPr lang="en-US" sz="1100" dirty="0"/>
          </a:p>
          <a:p>
            <a:r>
              <a:rPr lang="en-US" sz="2200" dirty="0" smtClean="0"/>
              <a:t>Education was fairly universal – to a point – among the Aztec.  Children went to school and learned the basics of their culture.  All</a:t>
            </a:r>
            <a:endParaRPr lang="en-US" sz="2200" dirty="0"/>
          </a:p>
        </p:txBody>
      </p:sp>
      <p:pic>
        <p:nvPicPr>
          <p:cNvPr id="27650" name="Picture 2" descr="http://anthropologynet.files.wordpress.com/2007/06/el-tajin-aerial.jpg"/>
          <p:cNvPicPr>
            <a:picLocks noChangeAspect="1" noChangeArrowheads="1"/>
          </p:cNvPicPr>
          <p:nvPr/>
        </p:nvPicPr>
        <p:blipFill>
          <a:blip r:embed="rId2" cstate="print"/>
          <a:srcRect/>
          <a:stretch>
            <a:fillRect/>
          </a:stretch>
        </p:blipFill>
        <p:spPr bwMode="auto">
          <a:xfrm>
            <a:off x="4419600" y="3790589"/>
            <a:ext cx="4422775" cy="2915011"/>
          </a:xfrm>
          <a:prstGeom prst="rect">
            <a:avLst/>
          </a:prstGeom>
          <a:noFill/>
        </p:spPr>
      </p:pic>
      <p:sp>
        <p:nvSpPr>
          <p:cNvPr id="5" name="TextBox 4"/>
          <p:cNvSpPr txBox="1"/>
          <p:nvPr/>
        </p:nvSpPr>
        <p:spPr>
          <a:xfrm>
            <a:off x="457200" y="3657600"/>
            <a:ext cx="3810001" cy="3016210"/>
          </a:xfrm>
          <a:prstGeom prst="rect">
            <a:avLst/>
          </a:prstGeom>
          <a:noFill/>
        </p:spPr>
        <p:txBody>
          <a:bodyPr wrap="square" rtlCol="0">
            <a:spAutoFit/>
          </a:bodyPr>
          <a:lstStyle/>
          <a:p>
            <a:r>
              <a:rPr lang="en-US" sz="2200" dirty="0" smtClean="0"/>
              <a:t>children went to school, regardless of what caste you belonged to.  </a:t>
            </a:r>
          </a:p>
          <a:p>
            <a:endParaRPr lang="en-US" sz="1100" dirty="0" smtClean="0"/>
          </a:p>
          <a:p>
            <a:r>
              <a:rPr lang="en-US" sz="2200" dirty="0" smtClean="0"/>
              <a:t>Aztec cities were generally pretty clean and most Aztec homes appear to have some sort of a steam bath.</a:t>
            </a:r>
          </a:p>
          <a:p>
            <a:endParaRPr lang="en-US" sz="2200" dirty="0"/>
          </a:p>
        </p:txBody>
      </p:sp>
      <p:sp>
        <p:nvSpPr>
          <p:cNvPr id="4" name="Footer Placeholder 3"/>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Inca Empire</a:t>
            </a:r>
            <a:endParaRPr lang="en-US" dirty="0"/>
          </a:p>
        </p:txBody>
      </p:sp>
      <p:sp>
        <p:nvSpPr>
          <p:cNvPr id="3" name="Footer Placeholder 2"/>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 in South America</a:t>
            </a:r>
            <a:endParaRPr lang="en-US" dirty="0"/>
          </a:p>
        </p:txBody>
      </p:sp>
      <p:pic>
        <p:nvPicPr>
          <p:cNvPr id="28674" name="Picture 2" descr="http://education-portal.com/cimages/multimages/16/inca2.gif"/>
          <p:cNvPicPr>
            <a:picLocks noChangeAspect="1" noChangeArrowheads="1"/>
          </p:cNvPicPr>
          <p:nvPr/>
        </p:nvPicPr>
        <p:blipFill>
          <a:blip r:embed="rId2" cstate="print"/>
          <a:srcRect/>
          <a:stretch>
            <a:fillRect/>
          </a:stretch>
        </p:blipFill>
        <p:spPr bwMode="auto">
          <a:xfrm>
            <a:off x="457201" y="1238758"/>
            <a:ext cx="4648200" cy="5314442"/>
          </a:xfrm>
          <a:prstGeom prst="rect">
            <a:avLst/>
          </a:prstGeom>
          <a:noFill/>
        </p:spPr>
      </p:pic>
      <p:sp>
        <p:nvSpPr>
          <p:cNvPr id="4" name="TextBox 3"/>
          <p:cNvSpPr txBox="1"/>
          <p:nvPr/>
        </p:nvSpPr>
        <p:spPr>
          <a:xfrm>
            <a:off x="5259719" y="1752600"/>
            <a:ext cx="3655681" cy="769441"/>
          </a:xfrm>
          <a:prstGeom prst="rect">
            <a:avLst/>
          </a:prstGeom>
          <a:noFill/>
        </p:spPr>
        <p:txBody>
          <a:bodyPr wrap="none" rtlCol="0">
            <a:spAutoFit/>
          </a:bodyPr>
          <a:lstStyle/>
          <a:p>
            <a:r>
              <a:rPr lang="en-US" sz="2200" b="1" u="sng" dirty="0" smtClean="0"/>
              <a:t>Location</a:t>
            </a:r>
            <a:r>
              <a:rPr lang="en-US" sz="2200" dirty="0" smtClean="0"/>
              <a:t>: Peru, South America</a:t>
            </a:r>
          </a:p>
          <a:p>
            <a:r>
              <a:rPr lang="en-US" sz="2200" dirty="0" smtClean="0"/>
              <a:t>Mostly in the Andes </a:t>
            </a:r>
            <a:r>
              <a:rPr lang="en-US" sz="2200" dirty="0" err="1" smtClean="0"/>
              <a:t>Moutains</a:t>
            </a:r>
            <a:endParaRPr lang="en-US" sz="2200" dirty="0"/>
          </a:p>
        </p:txBody>
      </p:sp>
      <p:sp>
        <p:nvSpPr>
          <p:cNvPr id="3" name="Footer Placeholder 2"/>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 in South America</a:t>
            </a:r>
            <a:endParaRPr lang="en-US" dirty="0"/>
          </a:p>
        </p:txBody>
      </p:sp>
      <p:pic>
        <p:nvPicPr>
          <p:cNvPr id="30728" name="Picture 8" descr="http://zaplanujwycieczke.com.pl/wp-content/uploads/2013/07/cuzco-1.jpg"/>
          <p:cNvPicPr>
            <a:picLocks noChangeAspect="1" noChangeArrowheads="1"/>
          </p:cNvPicPr>
          <p:nvPr/>
        </p:nvPicPr>
        <p:blipFill>
          <a:blip r:embed="rId2" cstate="print"/>
          <a:srcRect/>
          <a:stretch>
            <a:fillRect/>
          </a:stretch>
        </p:blipFill>
        <p:spPr bwMode="auto">
          <a:xfrm>
            <a:off x="3676650" y="3124200"/>
            <a:ext cx="5238750" cy="3333750"/>
          </a:xfrm>
          <a:prstGeom prst="rect">
            <a:avLst/>
          </a:prstGeom>
          <a:noFill/>
        </p:spPr>
      </p:pic>
      <p:grpSp>
        <p:nvGrpSpPr>
          <p:cNvPr id="11" name="Group 10"/>
          <p:cNvGrpSpPr/>
          <p:nvPr/>
        </p:nvGrpSpPr>
        <p:grpSpPr>
          <a:xfrm>
            <a:off x="304800" y="1371600"/>
            <a:ext cx="8229600" cy="4893647"/>
            <a:chOff x="304800" y="1507153"/>
            <a:chExt cx="8229600" cy="4893647"/>
          </a:xfrm>
        </p:grpSpPr>
        <p:sp>
          <p:nvSpPr>
            <p:cNvPr id="4" name="TextBox 3"/>
            <p:cNvSpPr txBox="1"/>
            <p:nvPr/>
          </p:nvSpPr>
          <p:spPr>
            <a:xfrm>
              <a:off x="304800" y="1507153"/>
              <a:ext cx="8229600" cy="2092881"/>
            </a:xfrm>
            <a:prstGeom prst="rect">
              <a:avLst/>
            </a:prstGeom>
            <a:noFill/>
          </p:spPr>
          <p:txBody>
            <a:bodyPr wrap="square" rtlCol="0">
              <a:spAutoFit/>
            </a:bodyPr>
            <a:lstStyle/>
            <a:p>
              <a:r>
                <a:rPr lang="en-US" sz="2600" b="1" u="sng" dirty="0" smtClean="0"/>
                <a:t>Government</a:t>
              </a:r>
              <a:r>
                <a:rPr lang="en-US" sz="2600" dirty="0" smtClean="0"/>
                <a:t>: The Inca Empire was the largest Native American Empire before the Europeans arrived.  The capital city was Cuzco, located on Lake Titicaca.  At its largest, the Incan King ruled over nearly 12 million people.  Under the Emperor was a council</a:t>
              </a:r>
              <a:endParaRPr lang="en-US" sz="2600" dirty="0"/>
            </a:p>
          </p:txBody>
        </p:sp>
        <p:sp>
          <p:nvSpPr>
            <p:cNvPr id="9" name="TextBox 8"/>
            <p:cNvSpPr txBox="1"/>
            <p:nvPr/>
          </p:nvSpPr>
          <p:spPr>
            <a:xfrm>
              <a:off x="304800" y="3507700"/>
              <a:ext cx="3352800" cy="2893100"/>
            </a:xfrm>
            <a:prstGeom prst="rect">
              <a:avLst/>
            </a:prstGeom>
            <a:noFill/>
          </p:spPr>
          <p:txBody>
            <a:bodyPr wrap="square" rtlCol="0">
              <a:spAutoFit/>
            </a:bodyPr>
            <a:lstStyle/>
            <a:p>
              <a:r>
                <a:rPr lang="en-US" sz="2600" dirty="0" smtClean="0"/>
                <a:t>of 4 men (his advisors).  The empire was split into 4 smaller sections with a governor over each who answered directly to the king.  </a:t>
              </a:r>
            </a:p>
            <a:p>
              <a:endParaRPr lang="en-US" sz="2600" dirty="0"/>
            </a:p>
          </p:txBody>
        </p:sp>
      </p:grpSp>
      <p:sp>
        <p:nvSpPr>
          <p:cNvPr id="10" name="TextBox 9"/>
          <p:cNvSpPr txBox="1"/>
          <p:nvPr/>
        </p:nvSpPr>
        <p:spPr>
          <a:xfrm>
            <a:off x="2160074" y="6412468"/>
            <a:ext cx="1497526" cy="369332"/>
          </a:xfrm>
          <a:prstGeom prst="rect">
            <a:avLst/>
          </a:prstGeom>
          <a:noFill/>
        </p:spPr>
        <p:txBody>
          <a:bodyPr wrap="none" rtlCol="0">
            <a:spAutoFit/>
          </a:bodyPr>
          <a:lstStyle/>
          <a:p>
            <a:r>
              <a:rPr lang="en-US" dirty="0" smtClean="0"/>
              <a:t>Machu Picchu</a:t>
            </a:r>
            <a:endParaRPr lang="en-US" dirty="0"/>
          </a:p>
        </p:txBody>
      </p:sp>
      <p:sp>
        <p:nvSpPr>
          <p:cNvPr id="3" name="Footer Placeholder 2"/>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 in South America</a:t>
            </a:r>
            <a:endParaRPr lang="en-US" dirty="0"/>
          </a:p>
        </p:txBody>
      </p:sp>
      <p:sp>
        <p:nvSpPr>
          <p:cNvPr id="3" name="TextBox 2"/>
          <p:cNvSpPr txBox="1"/>
          <p:nvPr/>
        </p:nvSpPr>
        <p:spPr>
          <a:xfrm>
            <a:off x="228600" y="1447800"/>
            <a:ext cx="4648200" cy="4893647"/>
          </a:xfrm>
          <a:prstGeom prst="rect">
            <a:avLst/>
          </a:prstGeom>
          <a:noFill/>
        </p:spPr>
        <p:txBody>
          <a:bodyPr wrap="square" rtlCol="0">
            <a:spAutoFit/>
          </a:bodyPr>
          <a:lstStyle/>
          <a:p>
            <a:r>
              <a:rPr lang="en-US" sz="2600" b="1" u="sng" dirty="0" smtClean="0"/>
              <a:t>Religion</a:t>
            </a:r>
            <a:r>
              <a:rPr lang="en-US" sz="2600" dirty="0" smtClean="0"/>
              <a:t>:  Like the others, the Inca were polytheist.  The Inca believed they were direct descendants from the sun and moon – their ancient father and mother.  The Inca also had human sacrifice, but not to the same extent and brutality of the Aztec and Maya.  </a:t>
            </a:r>
          </a:p>
          <a:p>
            <a:endParaRPr lang="en-US" sz="2600" dirty="0"/>
          </a:p>
          <a:p>
            <a:r>
              <a:rPr lang="en-US" sz="2000" dirty="0" smtClean="0"/>
              <a:t>Story of the Ice Maiden – 15 years old is 500 years old.</a:t>
            </a:r>
            <a:endParaRPr lang="en-US" sz="2000" dirty="0"/>
          </a:p>
        </p:txBody>
      </p:sp>
      <p:pic>
        <p:nvPicPr>
          <p:cNvPr id="31746" name="Picture 2" descr="1"/>
          <p:cNvPicPr>
            <a:picLocks noChangeAspect="1" noChangeArrowheads="1"/>
          </p:cNvPicPr>
          <p:nvPr/>
        </p:nvPicPr>
        <p:blipFill>
          <a:blip r:embed="rId2" cstate="print"/>
          <a:srcRect/>
          <a:stretch>
            <a:fillRect/>
          </a:stretch>
        </p:blipFill>
        <p:spPr bwMode="auto">
          <a:xfrm>
            <a:off x="5181959" y="1590675"/>
            <a:ext cx="3657241" cy="4581525"/>
          </a:xfrm>
          <a:prstGeom prst="rect">
            <a:avLst/>
          </a:prstGeom>
          <a:noFill/>
        </p:spPr>
      </p:pic>
      <p:sp>
        <p:nvSpPr>
          <p:cNvPr id="4" name="Footer Placeholder 3"/>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Americas were not empty!</a:t>
            </a:r>
            <a:endParaRPr lang="en-US" dirty="0"/>
          </a:p>
        </p:txBody>
      </p:sp>
      <p:pic>
        <p:nvPicPr>
          <p:cNvPr id="1026" name="Picture 2" descr="G:\Backup 8.25.12\LynDee\Documents\Teaching\Lakeridge Junior High School 2012 - 2014\2013-2014 US History\Unit 2 - Exploration\2. Map of Indians before Europeans.png"/>
          <p:cNvPicPr>
            <a:picLocks noChangeAspect="1" noChangeArrowheads="1"/>
          </p:cNvPicPr>
          <p:nvPr/>
        </p:nvPicPr>
        <p:blipFill>
          <a:blip r:embed="rId2" cstate="print"/>
          <a:srcRect/>
          <a:stretch>
            <a:fillRect/>
          </a:stretch>
        </p:blipFill>
        <p:spPr bwMode="auto">
          <a:xfrm>
            <a:off x="3686071" y="2209800"/>
            <a:ext cx="5229329" cy="3906871"/>
          </a:xfrm>
          <a:prstGeom prst="rect">
            <a:avLst/>
          </a:prstGeom>
          <a:noFill/>
        </p:spPr>
      </p:pic>
      <p:sp>
        <p:nvSpPr>
          <p:cNvPr id="3" name="TextBox 2"/>
          <p:cNvSpPr txBox="1"/>
          <p:nvPr/>
        </p:nvSpPr>
        <p:spPr>
          <a:xfrm>
            <a:off x="228600" y="1466671"/>
            <a:ext cx="8534400" cy="1138773"/>
          </a:xfrm>
          <a:prstGeom prst="rect">
            <a:avLst/>
          </a:prstGeom>
          <a:noFill/>
        </p:spPr>
        <p:txBody>
          <a:bodyPr wrap="square" rtlCol="0">
            <a:spAutoFit/>
          </a:bodyPr>
          <a:lstStyle/>
          <a:p>
            <a:r>
              <a:rPr lang="en-US" sz="3400" dirty="0" smtClean="0"/>
              <a:t>When Europeans “discovered” the Americas, they “discovered”</a:t>
            </a:r>
          </a:p>
        </p:txBody>
      </p:sp>
      <p:sp>
        <p:nvSpPr>
          <p:cNvPr id="5" name="TextBox 4"/>
          <p:cNvSpPr txBox="1"/>
          <p:nvPr/>
        </p:nvSpPr>
        <p:spPr>
          <a:xfrm>
            <a:off x="228600" y="2483346"/>
            <a:ext cx="3505200" cy="3231654"/>
          </a:xfrm>
          <a:prstGeom prst="rect">
            <a:avLst/>
          </a:prstGeom>
          <a:noFill/>
        </p:spPr>
        <p:txBody>
          <a:bodyPr wrap="square" rtlCol="0">
            <a:spAutoFit/>
          </a:bodyPr>
          <a:lstStyle/>
          <a:p>
            <a:r>
              <a:rPr lang="en-US" sz="3400" dirty="0" smtClean="0"/>
              <a:t>a land where people had been living already for thousands of years.  </a:t>
            </a:r>
          </a:p>
          <a:p>
            <a:endParaRPr lang="en-US" sz="3400" dirty="0"/>
          </a:p>
        </p:txBody>
      </p:sp>
      <p:sp>
        <p:nvSpPr>
          <p:cNvPr id="4" name="Footer Placeholder 3"/>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 in South America</a:t>
            </a:r>
            <a:endParaRPr lang="en-US" dirty="0"/>
          </a:p>
        </p:txBody>
      </p:sp>
      <p:sp>
        <p:nvSpPr>
          <p:cNvPr id="3" name="TextBox 2"/>
          <p:cNvSpPr txBox="1"/>
          <p:nvPr/>
        </p:nvSpPr>
        <p:spPr>
          <a:xfrm>
            <a:off x="304800" y="1295400"/>
            <a:ext cx="4419600" cy="2970044"/>
          </a:xfrm>
          <a:prstGeom prst="rect">
            <a:avLst/>
          </a:prstGeom>
          <a:noFill/>
        </p:spPr>
        <p:txBody>
          <a:bodyPr wrap="square" rtlCol="0">
            <a:spAutoFit/>
          </a:bodyPr>
          <a:lstStyle/>
          <a:p>
            <a:r>
              <a:rPr lang="en-US" sz="2200" dirty="0" smtClean="0"/>
              <a:t>While the Inca Empire was the largest of its kind during the time, it lacked some basic technology that you might expect.  Though they did have an intricate tax system, they did not have a system of writing.  The Inca did not use the wheel for transportation.</a:t>
            </a:r>
          </a:p>
          <a:p>
            <a:endParaRPr lang="en-US" sz="1100" dirty="0"/>
          </a:p>
        </p:txBody>
      </p:sp>
      <p:pic>
        <p:nvPicPr>
          <p:cNvPr id="32770" name="Picture 2" descr="http://education-portal.com/cimages/multimages/16/sacred_valley_pisaq_terrace.jpg"/>
          <p:cNvPicPr>
            <a:picLocks noChangeAspect="1" noChangeArrowheads="1"/>
          </p:cNvPicPr>
          <p:nvPr/>
        </p:nvPicPr>
        <p:blipFill>
          <a:blip r:embed="rId2" cstate="print"/>
          <a:srcRect/>
          <a:stretch>
            <a:fillRect/>
          </a:stretch>
        </p:blipFill>
        <p:spPr bwMode="auto">
          <a:xfrm>
            <a:off x="4724400" y="1285874"/>
            <a:ext cx="4155056" cy="2752726"/>
          </a:xfrm>
          <a:prstGeom prst="rect">
            <a:avLst/>
          </a:prstGeom>
          <a:noFill/>
        </p:spPr>
      </p:pic>
      <p:sp>
        <p:nvSpPr>
          <p:cNvPr id="5" name="TextBox 4"/>
          <p:cNvSpPr txBox="1"/>
          <p:nvPr/>
        </p:nvSpPr>
        <p:spPr>
          <a:xfrm>
            <a:off x="304800" y="4114800"/>
            <a:ext cx="7543800" cy="2631490"/>
          </a:xfrm>
          <a:prstGeom prst="rect">
            <a:avLst/>
          </a:prstGeom>
          <a:noFill/>
        </p:spPr>
        <p:txBody>
          <a:bodyPr wrap="square" rtlCol="0">
            <a:spAutoFit/>
          </a:bodyPr>
          <a:lstStyle/>
          <a:p>
            <a:r>
              <a:rPr lang="en-US" sz="2200" dirty="0" smtClean="0"/>
              <a:t>Most of the Incan Empire was located in the Andes Mountains.  In order to produce enough food to support themselves, Incan farmers used </a:t>
            </a:r>
            <a:r>
              <a:rPr lang="en-US" sz="2200" b="1" i="1" dirty="0" smtClean="0"/>
              <a:t>terraced agriculture</a:t>
            </a:r>
            <a:r>
              <a:rPr lang="en-US" sz="2200" dirty="0" smtClean="0"/>
              <a:t> – cutting into the sides of the mountains so they could grow their crops.</a:t>
            </a:r>
          </a:p>
          <a:p>
            <a:endParaRPr lang="en-US" sz="1100" dirty="0" smtClean="0"/>
          </a:p>
          <a:p>
            <a:r>
              <a:rPr lang="en-US" sz="2200" dirty="0" smtClean="0"/>
              <a:t>Living in the mountains meant the empire was easily defendable, and the Inca had a very large army (because they had a very large population).</a:t>
            </a:r>
            <a:endParaRPr lang="en-US" sz="2200" dirty="0"/>
          </a:p>
        </p:txBody>
      </p:sp>
      <p:sp>
        <p:nvSpPr>
          <p:cNvPr id="4" name="Footer Placeholder 3"/>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TextBox 2"/>
          <p:cNvSpPr txBox="1"/>
          <p:nvPr/>
        </p:nvSpPr>
        <p:spPr>
          <a:xfrm>
            <a:off x="457200" y="1600200"/>
            <a:ext cx="8305800" cy="4401205"/>
          </a:xfrm>
          <a:prstGeom prst="rect">
            <a:avLst/>
          </a:prstGeom>
          <a:noFill/>
        </p:spPr>
        <p:txBody>
          <a:bodyPr wrap="square" rtlCol="0">
            <a:spAutoFit/>
          </a:bodyPr>
          <a:lstStyle/>
          <a:p>
            <a:r>
              <a:rPr lang="en-US" sz="2800" dirty="0" smtClean="0"/>
              <a:t>We know the Native Americans and the Europeans are going to come in contact with each other soon.  We also know (or at least can guess) the outcome of that contact.  </a:t>
            </a:r>
          </a:p>
          <a:p>
            <a:endParaRPr lang="en-US" sz="2800" dirty="0"/>
          </a:p>
          <a:p>
            <a:r>
              <a:rPr lang="en-US" sz="2800" dirty="0" smtClean="0"/>
              <a:t>Based on what we talked about today, which group do you think was able to hold out the longest against the Europeans?  Which group do you think was conquered fastest?  Use evidence from the lecture to support each of your claims.</a:t>
            </a:r>
            <a:endParaRPr lang="en-US" sz="2800" dirty="0"/>
          </a:p>
        </p:txBody>
      </p:sp>
      <p:sp>
        <p:nvSpPr>
          <p:cNvPr id="4" name="Footer Placeholder 3"/>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TextBox 2"/>
          <p:cNvSpPr txBox="1"/>
          <p:nvPr/>
        </p:nvSpPr>
        <p:spPr>
          <a:xfrm>
            <a:off x="457201" y="1284015"/>
            <a:ext cx="8153400" cy="5116785"/>
          </a:xfrm>
          <a:prstGeom prst="rect">
            <a:avLst/>
          </a:prstGeom>
          <a:noFill/>
        </p:spPr>
        <p:txBody>
          <a:bodyPr wrap="square" rtlCol="0">
            <a:spAutoFit/>
          </a:bodyPr>
          <a:lstStyle/>
          <a:p>
            <a:r>
              <a:rPr lang="en-US" sz="2800" dirty="0" smtClean="0"/>
              <a:t>2 Paragraph Essay</a:t>
            </a:r>
          </a:p>
          <a:p>
            <a:endParaRPr lang="en-US" sz="1050" dirty="0"/>
          </a:p>
          <a:p>
            <a:pPr marL="177800" indent="-177800">
              <a:buFontTx/>
              <a:buChar char="-"/>
            </a:pPr>
            <a:r>
              <a:rPr lang="en-US" sz="2400" dirty="0" smtClean="0"/>
              <a:t>1</a:t>
            </a:r>
            <a:r>
              <a:rPr lang="en-US" sz="2400" baseline="30000" dirty="0" smtClean="0"/>
              <a:t>st</a:t>
            </a:r>
            <a:r>
              <a:rPr lang="en-US" sz="2400" dirty="0" smtClean="0"/>
              <a:t> Paragraph – Which group was able to hold out the longest against the Europeans?</a:t>
            </a:r>
          </a:p>
          <a:p>
            <a:pPr lvl="1">
              <a:buFontTx/>
              <a:buChar char="-"/>
            </a:pPr>
            <a:r>
              <a:rPr lang="en-US" sz="2400" dirty="0"/>
              <a:t> </a:t>
            </a:r>
            <a:r>
              <a:rPr lang="en-US" sz="2400" dirty="0" smtClean="0"/>
              <a:t>1</a:t>
            </a:r>
            <a:r>
              <a:rPr lang="en-US" sz="2400" baseline="30000" dirty="0" smtClean="0"/>
              <a:t>st</a:t>
            </a:r>
            <a:r>
              <a:rPr lang="en-US" sz="2400" dirty="0" smtClean="0"/>
              <a:t> sentence – Thesis/Claim</a:t>
            </a:r>
          </a:p>
          <a:p>
            <a:pPr marL="627063" lvl="1" indent="-169863">
              <a:buFontTx/>
              <a:buChar char="-"/>
            </a:pPr>
            <a:r>
              <a:rPr lang="en-US" sz="2400" dirty="0" smtClean="0"/>
              <a:t>2</a:t>
            </a:r>
            <a:r>
              <a:rPr lang="en-US" sz="2400" baseline="30000" dirty="0" smtClean="0"/>
              <a:t>nd </a:t>
            </a:r>
            <a:r>
              <a:rPr lang="en-US" sz="2400" dirty="0" smtClean="0"/>
              <a:t>- 4</a:t>
            </a:r>
            <a:r>
              <a:rPr lang="en-US" sz="2400" baseline="30000" dirty="0" smtClean="0"/>
              <a:t>th</a:t>
            </a:r>
            <a:r>
              <a:rPr lang="en-US" sz="2400" dirty="0" smtClean="0"/>
              <a:t> sentences – Evidence from lecture supporting your thesis/claim (at least one evidence from the lecture)</a:t>
            </a:r>
          </a:p>
          <a:p>
            <a:pPr lvl="1">
              <a:buFontTx/>
              <a:buChar char="-"/>
            </a:pPr>
            <a:r>
              <a:rPr lang="en-US" sz="2400" dirty="0"/>
              <a:t> </a:t>
            </a:r>
            <a:r>
              <a:rPr lang="en-US" sz="2400" dirty="0" smtClean="0"/>
              <a:t>5</a:t>
            </a:r>
            <a:r>
              <a:rPr lang="en-US" sz="2400" baseline="30000" dirty="0" smtClean="0"/>
              <a:t>th</a:t>
            </a:r>
            <a:r>
              <a:rPr lang="en-US" sz="2400" dirty="0" smtClean="0"/>
              <a:t> sentence – Conclusion</a:t>
            </a:r>
          </a:p>
          <a:p>
            <a:pPr lvl="1"/>
            <a:endParaRPr lang="en-US" sz="2400" dirty="0" smtClean="0"/>
          </a:p>
          <a:p>
            <a:pPr>
              <a:buFontTx/>
              <a:buChar char="-"/>
            </a:pPr>
            <a:r>
              <a:rPr lang="en-US" sz="2400" dirty="0" smtClean="0"/>
              <a:t> 2</a:t>
            </a:r>
            <a:r>
              <a:rPr lang="en-US" sz="2400" baseline="30000" dirty="0" smtClean="0"/>
              <a:t>nd</a:t>
            </a:r>
            <a:r>
              <a:rPr lang="en-US" sz="2400" dirty="0" smtClean="0"/>
              <a:t> Paragraph – Which group was conquered the fastest?</a:t>
            </a:r>
          </a:p>
          <a:p>
            <a:pPr lvl="1">
              <a:buFontTx/>
              <a:buChar char="-"/>
            </a:pPr>
            <a:r>
              <a:rPr lang="en-US" sz="2400" dirty="0"/>
              <a:t> </a:t>
            </a:r>
            <a:r>
              <a:rPr lang="en-US" sz="2400" dirty="0" smtClean="0"/>
              <a:t>1</a:t>
            </a:r>
            <a:r>
              <a:rPr lang="en-US" sz="2400" baseline="30000" dirty="0" smtClean="0"/>
              <a:t>st</a:t>
            </a:r>
            <a:r>
              <a:rPr lang="en-US" sz="2400" dirty="0" smtClean="0"/>
              <a:t> sentence – New Thesis/Claim</a:t>
            </a:r>
          </a:p>
          <a:p>
            <a:pPr marL="627063" lvl="1" indent="-169863">
              <a:buFontTx/>
              <a:buChar char="-"/>
            </a:pPr>
            <a:r>
              <a:rPr lang="en-US" sz="2400" dirty="0" smtClean="0"/>
              <a:t>2</a:t>
            </a:r>
            <a:r>
              <a:rPr lang="en-US" sz="2400" baseline="30000" dirty="0" smtClean="0"/>
              <a:t>nd</a:t>
            </a:r>
            <a:r>
              <a:rPr lang="en-US" sz="2400" dirty="0" smtClean="0"/>
              <a:t> – 4</a:t>
            </a:r>
            <a:r>
              <a:rPr lang="en-US" sz="2400" baseline="30000" dirty="0" smtClean="0"/>
              <a:t>th</a:t>
            </a:r>
            <a:r>
              <a:rPr lang="en-US" sz="2400" dirty="0" smtClean="0"/>
              <a:t> sentences – Evidence from lecture supporting your thesis/claim (at lease one evidence from the lecture)</a:t>
            </a:r>
          </a:p>
          <a:p>
            <a:pPr lvl="1">
              <a:buFontTx/>
              <a:buChar char="-"/>
            </a:pPr>
            <a:r>
              <a:rPr lang="en-US" sz="2400" dirty="0"/>
              <a:t> </a:t>
            </a:r>
            <a:r>
              <a:rPr lang="en-US" sz="2400" dirty="0" smtClean="0"/>
              <a:t>5</a:t>
            </a:r>
            <a:r>
              <a:rPr lang="en-US" sz="2400" baseline="30000" dirty="0" smtClean="0"/>
              <a:t>th</a:t>
            </a:r>
            <a:r>
              <a:rPr lang="en-US" sz="2400" dirty="0" smtClean="0"/>
              <a:t> sentence - Conclusion</a:t>
            </a:r>
            <a:endParaRPr lang="en-US" sz="2400" dirty="0"/>
          </a:p>
        </p:txBody>
      </p:sp>
      <p:sp>
        <p:nvSpPr>
          <p:cNvPr id="4" name="Footer Placeholder 3"/>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Mayan Confederation</a:t>
            </a:r>
            <a:endParaRPr lang="en-US" dirty="0"/>
          </a:p>
        </p:txBody>
      </p:sp>
      <p:sp>
        <p:nvSpPr>
          <p:cNvPr id="3" name="Footer Placeholder 2"/>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 in Central America</a:t>
            </a:r>
            <a:endParaRPr lang="en-US" dirty="0"/>
          </a:p>
        </p:txBody>
      </p:sp>
      <p:pic>
        <p:nvPicPr>
          <p:cNvPr id="2052" name="Picture 4" descr="http://irtfcleveland.org/geo/map.gif"/>
          <p:cNvPicPr>
            <a:picLocks noChangeAspect="1" noChangeArrowheads="1"/>
          </p:cNvPicPr>
          <p:nvPr/>
        </p:nvPicPr>
        <p:blipFill>
          <a:blip r:embed="rId2" cstate="print"/>
          <a:srcRect/>
          <a:stretch>
            <a:fillRect/>
          </a:stretch>
        </p:blipFill>
        <p:spPr bwMode="auto">
          <a:xfrm>
            <a:off x="152400" y="1295400"/>
            <a:ext cx="4610100" cy="3533776"/>
          </a:xfrm>
          <a:prstGeom prst="rect">
            <a:avLst/>
          </a:prstGeom>
          <a:noFill/>
        </p:spPr>
      </p:pic>
      <p:pic>
        <p:nvPicPr>
          <p:cNvPr id="2050" name="Picture 2" descr="http://www.hartford-hwp.com/archives/41/216.gif"/>
          <p:cNvPicPr>
            <a:picLocks noChangeAspect="1" noChangeArrowheads="1"/>
          </p:cNvPicPr>
          <p:nvPr/>
        </p:nvPicPr>
        <p:blipFill>
          <a:blip r:embed="rId3" cstate="print"/>
          <a:srcRect/>
          <a:stretch>
            <a:fillRect/>
          </a:stretch>
        </p:blipFill>
        <p:spPr bwMode="auto">
          <a:xfrm>
            <a:off x="4114800" y="3429000"/>
            <a:ext cx="4752975" cy="3171826"/>
          </a:xfrm>
          <a:prstGeom prst="rect">
            <a:avLst/>
          </a:prstGeom>
          <a:noFill/>
        </p:spPr>
      </p:pic>
      <p:sp>
        <p:nvSpPr>
          <p:cNvPr id="5" name="Rectangle 4"/>
          <p:cNvSpPr/>
          <p:nvPr/>
        </p:nvSpPr>
        <p:spPr>
          <a:xfrm>
            <a:off x="1752600" y="2438400"/>
            <a:ext cx="1143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752600" y="3124200"/>
            <a:ext cx="2362200" cy="3505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95600" y="2438400"/>
            <a:ext cx="5943600" cy="990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05400" y="1219200"/>
            <a:ext cx="3886200" cy="1569660"/>
          </a:xfrm>
          <a:prstGeom prst="rect">
            <a:avLst/>
          </a:prstGeom>
          <a:noFill/>
        </p:spPr>
        <p:txBody>
          <a:bodyPr wrap="square" rtlCol="0">
            <a:spAutoFit/>
          </a:bodyPr>
          <a:lstStyle/>
          <a:p>
            <a:r>
              <a:rPr lang="en-US" sz="3200" b="1" u="sng" dirty="0" smtClean="0"/>
              <a:t>Location</a:t>
            </a:r>
            <a:r>
              <a:rPr lang="en-US" sz="3200" dirty="0" smtClean="0"/>
              <a:t>: Yucatan Peninsula in Central America </a:t>
            </a:r>
            <a:endParaRPr lang="en-US" sz="3200" dirty="0"/>
          </a:p>
        </p:txBody>
      </p:sp>
      <p:sp>
        <p:nvSpPr>
          <p:cNvPr id="3" name="Footer Placeholder 2"/>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Maya in Central America </a:t>
            </a:r>
            <a:endParaRPr lang="en-US" dirty="0"/>
          </a:p>
        </p:txBody>
      </p:sp>
      <p:pic>
        <p:nvPicPr>
          <p:cNvPr id="3" name="Picture 2" descr="http://www.hartford-hwp.com/archives/41/216.gif"/>
          <p:cNvPicPr>
            <a:picLocks noChangeAspect="1" noChangeArrowheads="1"/>
          </p:cNvPicPr>
          <p:nvPr/>
        </p:nvPicPr>
        <p:blipFill>
          <a:blip r:embed="rId2" cstate="print"/>
          <a:srcRect/>
          <a:stretch>
            <a:fillRect/>
          </a:stretch>
        </p:blipFill>
        <p:spPr bwMode="auto">
          <a:xfrm>
            <a:off x="304800" y="2162174"/>
            <a:ext cx="4752975" cy="3171826"/>
          </a:xfrm>
          <a:prstGeom prst="rect">
            <a:avLst/>
          </a:prstGeom>
          <a:noFill/>
        </p:spPr>
      </p:pic>
      <p:sp>
        <p:nvSpPr>
          <p:cNvPr id="4" name="TextBox 3"/>
          <p:cNvSpPr txBox="1"/>
          <p:nvPr/>
        </p:nvSpPr>
        <p:spPr>
          <a:xfrm>
            <a:off x="5334000" y="1290221"/>
            <a:ext cx="3505200" cy="5262979"/>
          </a:xfrm>
          <a:prstGeom prst="rect">
            <a:avLst/>
          </a:prstGeom>
          <a:noFill/>
        </p:spPr>
        <p:txBody>
          <a:bodyPr wrap="square" rtlCol="0">
            <a:spAutoFit/>
          </a:bodyPr>
          <a:lstStyle/>
          <a:p>
            <a:r>
              <a:rPr lang="en-US" sz="2800" b="1" u="sng" dirty="0" smtClean="0"/>
              <a:t>Government</a:t>
            </a:r>
            <a:r>
              <a:rPr lang="en-US" sz="2800" dirty="0" smtClean="0"/>
              <a:t>: There is no central or single ruler of the Mayan Civilization.  Each city has its own ruler and they agree to get along with the other cities/rulers.  If one city needs help, the other cities agree to help it.  This is called a </a:t>
            </a:r>
            <a:r>
              <a:rPr lang="en-US" sz="2800" b="1" i="1" dirty="0" smtClean="0"/>
              <a:t>Confederation</a:t>
            </a:r>
            <a:r>
              <a:rPr lang="en-US" sz="2800" i="1" dirty="0" smtClean="0"/>
              <a:t>.</a:t>
            </a:r>
            <a:endParaRPr lang="en-US" sz="2800" dirty="0"/>
          </a:p>
        </p:txBody>
      </p:sp>
      <p:sp>
        <p:nvSpPr>
          <p:cNvPr id="5" name="Footer Placeholder 4"/>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 in Central America</a:t>
            </a:r>
            <a:endParaRPr lang="en-US" dirty="0"/>
          </a:p>
        </p:txBody>
      </p:sp>
      <p:pic>
        <p:nvPicPr>
          <p:cNvPr id="17410" name="Picture 2" descr="http://3.bp.blogspot.com/-0Yb_U2_eNPs/T8Ij73jC6rI/AAAAAAAANPA/vgb6q-84WXM/s320/Yaxchilan_lintel_25.jpg"/>
          <p:cNvPicPr>
            <a:picLocks noChangeAspect="1" noChangeArrowheads="1"/>
          </p:cNvPicPr>
          <p:nvPr/>
        </p:nvPicPr>
        <p:blipFill>
          <a:blip r:embed="rId2" cstate="print"/>
          <a:srcRect/>
          <a:stretch>
            <a:fillRect/>
          </a:stretch>
        </p:blipFill>
        <p:spPr bwMode="auto">
          <a:xfrm>
            <a:off x="4667251" y="1295400"/>
            <a:ext cx="3943349" cy="5257800"/>
          </a:xfrm>
          <a:prstGeom prst="rect">
            <a:avLst/>
          </a:prstGeom>
          <a:noFill/>
        </p:spPr>
      </p:pic>
      <p:sp>
        <p:nvSpPr>
          <p:cNvPr id="4" name="TextBox 3"/>
          <p:cNvSpPr txBox="1"/>
          <p:nvPr/>
        </p:nvSpPr>
        <p:spPr>
          <a:xfrm>
            <a:off x="381000" y="1295400"/>
            <a:ext cx="4038600" cy="5293757"/>
          </a:xfrm>
          <a:prstGeom prst="rect">
            <a:avLst/>
          </a:prstGeom>
          <a:noFill/>
        </p:spPr>
        <p:txBody>
          <a:bodyPr wrap="square" rtlCol="0">
            <a:spAutoFit/>
          </a:bodyPr>
          <a:lstStyle/>
          <a:p>
            <a:r>
              <a:rPr lang="en-US" sz="2600" b="1" u="sng" dirty="0" smtClean="0"/>
              <a:t>Religion</a:t>
            </a:r>
            <a:r>
              <a:rPr lang="en-US" sz="2600" dirty="0" smtClean="0"/>
              <a:t>: Worshipped many, many gods.  Human sacrifice was a big part of their worship.  Sacrifice victims were could be captured enemies of the Maya or a member of the Mayan population.  Sacrifices were a way of making contact with the Gods and feeding their appetites.  A ball game was also part of ritual worship.</a:t>
            </a:r>
            <a:endParaRPr lang="en-US" sz="2600" b="1" u="sng" dirty="0"/>
          </a:p>
        </p:txBody>
      </p:sp>
      <p:sp>
        <p:nvSpPr>
          <p:cNvPr id="3" name="Footer Placeholder 2"/>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 in Central America</a:t>
            </a:r>
            <a:endParaRPr lang="en-US" dirty="0"/>
          </a:p>
        </p:txBody>
      </p:sp>
      <p:pic>
        <p:nvPicPr>
          <p:cNvPr id="19458" name="Picture 2" descr="http://upload.wikimedia.org/wikipedia/commons/1/1b/Chich%C3%A9n_Itz%C3%A1_Goal.jpg"/>
          <p:cNvPicPr>
            <a:picLocks noChangeAspect="1" noChangeArrowheads="1"/>
          </p:cNvPicPr>
          <p:nvPr/>
        </p:nvPicPr>
        <p:blipFill>
          <a:blip r:embed="rId2" cstate="print"/>
          <a:srcRect/>
          <a:stretch>
            <a:fillRect/>
          </a:stretch>
        </p:blipFill>
        <p:spPr bwMode="auto">
          <a:xfrm>
            <a:off x="1327552" y="1295400"/>
            <a:ext cx="4311248" cy="3200400"/>
          </a:xfrm>
          <a:prstGeom prst="rect">
            <a:avLst/>
          </a:prstGeom>
          <a:noFill/>
        </p:spPr>
      </p:pic>
      <p:pic>
        <p:nvPicPr>
          <p:cNvPr id="19460" name="Picture 4" descr="http://www.greatdreams.com/mayan/mayan-ball.gif"/>
          <p:cNvPicPr>
            <a:picLocks noChangeAspect="1" noChangeArrowheads="1"/>
          </p:cNvPicPr>
          <p:nvPr/>
        </p:nvPicPr>
        <p:blipFill>
          <a:blip r:embed="rId3" cstate="print"/>
          <a:srcRect/>
          <a:stretch>
            <a:fillRect/>
          </a:stretch>
        </p:blipFill>
        <p:spPr bwMode="auto">
          <a:xfrm>
            <a:off x="5029200" y="2057400"/>
            <a:ext cx="3762375" cy="4319766"/>
          </a:xfrm>
          <a:prstGeom prst="rect">
            <a:avLst/>
          </a:prstGeom>
          <a:noFill/>
          <a:ln>
            <a:solidFill>
              <a:schemeClr val="tx1"/>
            </a:solidFill>
          </a:ln>
        </p:spPr>
      </p:pic>
      <p:pic>
        <p:nvPicPr>
          <p:cNvPr id="19462" name="Picture 6" descr="http://o.quizlet.com/i/_Dr29leXMasjwFV1liM82Q_m.jpg"/>
          <p:cNvPicPr>
            <a:picLocks noChangeAspect="1" noChangeArrowheads="1"/>
          </p:cNvPicPr>
          <p:nvPr/>
        </p:nvPicPr>
        <p:blipFill>
          <a:blip r:embed="rId4" cstate="print"/>
          <a:srcRect/>
          <a:stretch>
            <a:fillRect/>
          </a:stretch>
        </p:blipFill>
        <p:spPr bwMode="auto">
          <a:xfrm>
            <a:off x="208985" y="3810000"/>
            <a:ext cx="3372415" cy="2838451"/>
          </a:xfrm>
          <a:prstGeom prst="rect">
            <a:avLst/>
          </a:prstGeom>
          <a:noFill/>
        </p:spPr>
      </p:pic>
      <p:sp>
        <p:nvSpPr>
          <p:cNvPr id="3" name="Footer Placeholder 2"/>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 in Central America</a:t>
            </a:r>
            <a:endParaRPr lang="en-US" dirty="0"/>
          </a:p>
        </p:txBody>
      </p:sp>
      <p:pic>
        <p:nvPicPr>
          <p:cNvPr id="16386" name="Picture 2" descr="http://4.bp.blogspot.com/-YBMqIVE69G4/UNPMJM8BQSI/AAAAAAAAErE/QhuBTm6Fjn4/s1600/mayan-calendar.jpg"/>
          <p:cNvPicPr>
            <a:picLocks noChangeAspect="1" noChangeArrowheads="1"/>
          </p:cNvPicPr>
          <p:nvPr/>
        </p:nvPicPr>
        <p:blipFill>
          <a:blip r:embed="rId2" cstate="print"/>
          <a:srcRect/>
          <a:stretch>
            <a:fillRect/>
          </a:stretch>
        </p:blipFill>
        <p:spPr bwMode="auto">
          <a:xfrm>
            <a:off x="5029200" y="2057400"/>
            <a:ext cx="3629397" cy="3530194"/>
          </a:xfrm>
          <a:prstGeom prst="rect">
            <a:avLst/>
          </a:prstGeom>
          <a:noFill/>
        </p:spPr>
      </p:pic>
      <p:sp>
        <p:nvSpPr>
          <p:cNvPr id="4" name="TextBox 3"/>
          <p:cNvSpPr txBox="1"/>
          <p:nvPr/>
        </p:nvSpPr>
        <p:spPr>
          <a:xfrm>
            <a:off x="304800" y="1143000"/>
            <a:ext cx="4419600" cy="5632311"/>
          </a:xfrm>
          <a:prstGeom prst="rect">
            <a:avLst/>
          </a:prstGeom>
          <a:noFill/>
        </p:spPr>
        <p:txBody>
          <a:bodyPr wrap="square" rtlCol="0">
            <a:spAutoFit/>
          </a:bodyPr>
          <a:lstStyle/>
          <a:p>
            <a:r>
              <a:rPr lang="en-US" sz="2400" b="1" u="sng" dirty="0" smtClean="0"/>
              <a:t>Science</a:t>
            </a:r>
            <a:r>
              <a:rPr lang="en-US" sz="2400" dirty="0" smtClean="0"/>
              <a:t>: Remember what everyone said about December 21, 2012?  </a:t>
            </a:r>
          </a:p>
          <a:p>
            <a:endParaRPr lang="en-US" dirty="0"/>
          </a:p>
          <a:p>
            <a:r>
              <a:rPr lang="en-US" sz="2400" dirty="0" smtClean="0"/>
              <a:t>Maya had intricate knowledge of astronomy and mathematics.  They understood the movement of the stars and the rotation of planets.  Science and religion were very closely related.</a:t>
            </a:r>
          </a:p>
          <a:p>
            <a:endParaRPr lang="en-US" sz="1600" dirty="0" smtClean="0"/>
          </a:p>
          <a:p>
            <a:r>
              <a:rPr lang="en-US" sz="2400" dirty="0" smtClean="0"/>
              <a:t>1 year = 365 days</a:t>
            </a:r>
          </a:p>
          <a:p>
            <a:r>
              <a:rPr lang="en-US" sz="2400" dirty="0" smtClean="0"/>
              <a:t>1 year = 18 months</a:t>
            </a:r>
          </a:p>
          <a:p>
            <a:r>
              <a:rPr lang="en-US" sz="2400" dirty="0" smtClean="0"/>
              <a:t>1 month = 20 days (+5 unlucky days)</a:t>
            </a:r>
          </a:p>
        </p:txBody>
      </p:sp>
      <p:sp>
        <p:nvSpPr>
          <p:cNvPr id="3" name="Footer Placeholder 2"/>
          <p:cNvSpPr>
            <a:spLocks noGrp="1"/>
          </p:cNvSpPr>
          <p:nvPr>
            <p:ph type="ftr" sz="quarter" idx="11"/>
          </p:nvPr>
        </p:nvSpPr>
        <p:spPr/>
        <p:txBody>
          <a:bodyPr/>
          <a:lstStyle/>
          <a:p>
            <a:r>
              <a:rPr lang="en-US" smtClean="0"/>
              <a:t>Winterton, 2013</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 in Central America</a:t>
            </a:r>
            <a:endParaRPr lang="en-US" dirty="0"/>
          </a:p>
        </p:txBody>
      </p:sp>
      <p:sp>
        <p:nvSpPr>
          <p:cNvPr id="3" name="TextBox 2"/>
          <p:cNvSpPr txBox="1"/>
          <p:nvPr/>
        </p:nvSpPr>
        <p:spPr>
          <a:xfrm>
            <a:off x="457200" y="1219200"/>
            <a:ext cx="8229600" cy="1938992"/>
          </a:xfrm>
          <a:prstGeom prst="rect">
            <a:avLst/>
          </a:prstGeom>
          <a:noFill/>
        </p:spPr>
        <p:txBody>
          <a:bodyPr wrap="square" rtlCol="0">
            <a:spAutoFit/>
          </a:bodyPr>
          <a:lstStyle/>
          <a:p>
            <a:r>
              <a:rPr lang="en-US" sz="2400" dirty="0" smtClean="0"/>
              <a:t>At one time of European arrival, the Mayan population was close to 2 million people.  The people either lived in the great cities or in smaller farming villages.  The people were expert in carving stone, obsidian, and jade.  Most well known city for tourists today is </a:t>
            </a:r>
            <a:r>
              <a:rPr lang="en-US" sz="2400" dirty="0" err="1" smtClean="0"/>
              <a:t>Chichen</a:t>
            </a:r>
            <a:r>
              <a:rPr lang="en-US" sz="2400" dirty="0" smtClean="0"/>
              <a:t> Itza (located in Mexico).  Maya were </a:t>
            </a:r>
            <a:endParaRPr lang="en-US" sz="2400" dirty="0"/>
          </a:p>
        </p:txBody>
      </p:sp>
      <p:pic>
        <p:nvPicPr>
          <p:cNvPr id="20482" name="Picture 2" descr="http://www.trekexchange.com/images/Chichen_Itza.jpg"/>
          <p:cNvPicPr>
            <a:picLocks noChangeAspect="1" noChangeArrowheads="1"/>
          </p:cNvPicPr>
          <p:nvPr/>
        </p:nvPicPr>
        <p:blipFill>
          <a:blip r:embed="rId2" cstate="print"/>
          <a:srcRect/>
          <a:stretch>
            <a:fillRect/>
          </a:stretch>
        </p:blipFill>
        <p:spPr bwMode="auto">
          <a:xfrm>
            <a:off x="3810000" y="3352800"/>
            <a:ext cx="4943475" cy="3295650"/>
          </a:xfrm>
          <a:prstGeom prst="rect">
            <a:avLst/>
          </a:prstGeom>
          <a:noFill/>
        </p:spPr>
      </p:pic>
      <p:sp>
        <p:nvSpPr>
          <p:cNvPr id="5" name="TextBox 4"/>
          <p:cNvSpPr txBox="1"/>
          <p:nvPr/>
        </p:nvSpPr>
        <p:spPr>
          <a:xfrm>
            <a:off x="457200" y="3048000"/>
            <a:ext cx="3200400" cy="3046988"/>
          </a:xfrm>
          <a:prstGeom prst="rect">
            <a:avLst/>
          </a:prstGeom>
          <a:noFill/>
        </p:spPr>
        <p:txBody>
          <a:bodyPr wrap="square" rtlCol="0">
            <a:spAutoFit/>
          </a:bodyPr>
          <a:lstStyle/>
          <a:p>
            <a:r>
              <a:rPr lang="en-US" sz="2400" dirty="0" smtClean="0"/>
              <a:t>driven by the need to have sacrifices to conquer and capture people.  If they couldn’t capture enemies, they would be sacrificed.  Thus, they had a good military.</a:t>
            </a:r>
            <a:endParaRPr lang="en-US" sz="2400" dirty="0"/>
          </a:p>
        </p:txBody>
      </p:sp>
      <p:sp>
        <p:nvSpPr>
          <p:cNvPr id="4" name="Footer Placeholder 3"/>
          <p:cNvSpPr>
            <a:spLocks noGrp="1"/>
          </p:cNvSpPr>
          <p:nvPr>
            <p:ph type="ftr" sz="quarter" idx="11"/>
          </p:nvPr>
        </p:nvSpPr>
        <p:spPr/>
        <p:txBody>
          <a:bodyPr/>
          <a:lstStyle/>
          <a:p>
            <a:r>
              <a:rPr lang="en-US" smtClean="0"/>
              <a:t>Winterton, 2013</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1202</Words>
  <Application>Microsoft Office PowerPoint</Application>
  <PresentationFormat>On-screen Show (4:3)</PresentationFormat>
  <Paragraphs>98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…Meanwhile, In the Americas</vt:lpstr>
      <vt:lpstr>The Americas were not empty!</vt:lpstr>
      <vt:lpstr>Mayan Confederation</vt:lpstr>
      <vt:lpstr>Maya in Central America</vt:lpstr>
      <vt:lpstr>Maya in Central America </vt:lpstr>
      <vt:lpstr>Maya in Central America</vt:lpstr>
      <vt:lpstr>Maya in Central America</vt:lpstr>
      <vt:lpstr>Maya in Central America</vt:lpstr>
      <vt:lpstr>Maya in Central America</vt:lpstr>
      <vt:lpstr>Aztec Empire</vt:lpstr>
      <vt:lpstr>Aztec in Mexico</vt:lpstr>
      <vt:lpstr>Aztec in Mexico</vt:lpstr>
      <vt:lpstr>Aztec in Mexico</vt:lpstr>
      <vt:lpstr>Aztec in Mexico</vt:lpstr>
      <vt:lpstr>Aztec in Mexico</vt:lpstr>
      <vt:lpstr>Inca Empire</vt:lpstr>
      <vt:lpstr>Inca in South America</vt:lpstr>
      <vt:lpstr>Inca in South America</vt:lpstr>
      <vt:lpstr>Inca in South America</vt:lpstr>
      <vt:lpstr>Inca in South America</vt:lpstr>
      <vt:lpstr>Quiz</vt:lpstr>
      <vt:lpstr>Quiz</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…Meanwhile, In the Americas</dc:title>
  <dc:creator>LynDee</dc:creator>
  <cp:lastModifiedBy>lwinterton</cp:lastModifiedBy>
  <cp:revision>45</cp:revision>
  <dcterms:created xsi:type="dcterms:W3CDTF">2013-10-31T02:07:14Z</dcterms:created>
  <dcterms:modified xsi:type="dcterms:W3CDTF">2013-10-31T21:19:23Z</dcterms:modified>
</cp:coreProperties>
</file>